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80" r:id="rId11"/>
    <p:sldId id="281" r:id="rId12"/>
    <p:sldId id="279" r:id="rId13"/>
    <p:sldId id="287" r:id="rId14"/>
    <p:sldId id="288" r:id="rId15"/>
    <p:sldId id="289" r:id="rId16"/>
    <p:sldId id="282" r:id="rId17"/>
    <p:sldId id="283" r:id="rId18"/>
    <p:sldId id="290" r:id="rId19"/>
    <p:sldId id="291" r:id="rId20"/>
    <p:sldId id="292" r:id="rId21"/>
    <p:sldId id="293" r:id="rId22"/>
    <p:sldId id="294" r:id="rId23"/>
    <p:sldId id="295" r:id="rId24"/>
    <p:sldId id="284" r:id="rId25"/>
    <p:sldId id="296" r:id="rId26"/>
    <p:sldId id="297" r:id="rId27"/>
    <p:sldId id="298" r:id="rId28"/>
    <p:sldId id="285" r:id="rId29"/>
    <p:sldId id="299" r:id="rId30"/>
    <p:sldId id="300" r:id="rId31"/>
    <p:sldId id="301" r:id="rId32"/>
    <p:sldId id="286" r:id="rId33"/>
    <p:sldId id="304" r:id="rId34"/>
    <p:sldId id="305" r:id="rId35"/>
    <p:sldId id="306" r:id="rId36"/>
    <p:sldId id="302" r:id="rId37"/>
    <p:sldId id="303" r:id="rId38"/>
    <p:sldId id="307" r:id="rId39"/>
  </p:sldIdLst>
  <p:sldSz cx="18288000" cy="10287000"/>
  <p:notesSz cx="6858000" cy="9144000"/>
  <p:embeddedFontLst>
    <p:embeddedFont>
      <p:font typeface="Pretendard Variable ExtraBold" panose="02000003000000020004" pitchFamily="2" charset="-127"/>
      <p:bold r:id="rId40"/>
    </p:embeddedFont>
    <p:embeddedFont>
      <p:font typeface="Pretendard Regular" panose="020B0600000101010101" charset="-127"/>
      <p:regular r:id="rId41"/>
    </p:embeddedFont>
    <p:embeddedFont>
      <p:font typeface="Pretendard Bold" panose="020B0600000101010101" charset="-127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프리젠테이션 6 SemiBold" pitchFamily="2" charset="-127"/>
      <p:bold r:id="rId47"/>
    </p:embeddedFont>
    <p:embeddedFont>
      <p:font typeface="프리젠테이션 9 Black" pitchFamily="2" charset="-127"/>
      <p:bold r:id="rId48"/>
    </p:embeddedFont>
    <p:embeddedFont>
      <p:font typeface="Pretendard Variable SemiBold" panose="02000003000000020004" pitchFamily="2" charset="-127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강원교육튼튼" panose="02020603020101020101" pitchFamily="18" charset="-127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2" autoAdjust="0"/>
    <p:restoredTop sz="94622" autoAdjust="0"/>
  </p:normalViewPr>
  <p:slideViewPr>
    <p:cSldViewPr>
      <p:cViewPr>
        <p:scale>
          <a:sx n="55" d="100"/>
          <a:sy n="55" d="100"/>
        </p:scale>
        <p:origin x="702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NULL" TargetMode="External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microsoft.com/office/2007/relationships/media" Target="../media/media4.mp4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7.mp4"/><Relationship Id="rId7" Type="http://schemas.openxmlformats.org/officeDocument/2006/relationships/image" Target="../media/image1.png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9.mp4"/><Relationship Id="rId7" Type="http://schemas.openxmlformats.org/officeDocument/2006/relationships/image" Target="../media/image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1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485900"/>
            <a:ext cx="1108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70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나만의 </a:t>
            </a:r>
            <a:r>
              <a:rPr lang="en-US" altLang="ko-KR" sz="70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AI </a:t>
            </a:r>
            <a:r>
              <a:rPr lang="ko-KR" altLang="en-US" sz="7000" b="0" i="0" u="none" strike="noStrike" dirty="0" err="1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홈트레이너</a:t>
            </a:r>
            <a:r>
              <a:rPr lang="ko-KR" altLang="en-US" sz="70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endParaRPr lang="ko-KR" sz="70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4100" y="1397000"/>
            <a:ext cx="63881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 smtClean="0">
                <a:solidFill>
                  <a:srgbClr val="787878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2024.12.20</a:t>
            </a:r>
            <a:endParaRPr lang="en-US" sz="2600" b="0" i="0" u="none" strike="noStrike" dirty="0">
              <a:solidFill>
                <a:srgbClr val="787878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858500" y="7861300"/>
            <a:ext cx="6388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ko-KR" altLang="en-US" sz="2800" dirty="0" err="1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카피바라팀</a:t>
            </a:r>
            <a:r>
              <a:rPr lang="ko-KR" altLang="en-US" sz="28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r>
              <a:rPr lang="en-US" altLang="ko-KR" sz="28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|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배누리</a:t>
            </a:r>
            <a:r>
              <a:rPr lang="en-US" altLang="ko-KR" sz="28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김호정</a:t>
            </a:r>
            <a:r>
              <a:rPr lang="en-US" altLang="ko-KR" sz="28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800" dirty="0" err="1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전사영</a:t>
            </a:r>
            <a:r>
              <a:rPr lang="en-US" altLang="ko-KR" sz="28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,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박현</a:t>
            </a:r>
            <a:r>
              <a:rPr lang="ko-KR" altLang="en-US" sz="28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아</a:t>
            </a:r>
            <a:endParaRPr lang="ko-KR" sz="2800" b="0" i="0" u="none" strike="noStrike" dirty="0">
              <a:solidFill>
                <a:srgbClr val="595959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err="1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푸시업</a:t>
            </a: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데이터 예시 </a:t>
            </a:r>
            <a:r>
              <a:rPr lang="en-US" altLang="ko-KR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정자세 </a:t>
            </a:r>
            <a:r>
              <a:rPr lang="en-US" altLang="ko-KR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 </a:t>
            </a:r>
            <a:r>
              <a:rPr lang="ko-KR" altLang="en-US" sz="5200" dirty="0" err="1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오자세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ppt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38704" y="3603715"/>
            <a:ext cx="8020596" cy="4511585"/>
          </a:xfrm>
          <a:prstGeom prst="rect">
            <a:avLst/>
          </a:prstGeom>
        </p:spPr>
      </p:pic>
      <p:pic>
        <p:nvPicPr>
          <p:cNvPr id="7" name="Copy of push up 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6000" y="3603715"/>
            <a:ext cx="8020596" cy="45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3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err="1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플랭크</a:t>
            </a: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데이터 예시 </a:t>
            </a:r>
            <a:r>
              <a:rPr lang="en-US" altLang="ko-KR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(</a:t>
            </a:r>
            <a:r>
              <a:rPr lang="ko-KR" altLang="en-US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정자세 </a:t>
            </a:r>
            <a:r>
              <a:rPr lang="en-US" altLang="ko-KR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/ </a:t>
            </a:r>
            <a:r>
              <a:rPr lang="ko-KR" altLang="en-US" sz="5200" dirty="0" err="1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오자세</a:t>
            </a:r>
            <a:r>
              <a:rPr lang="en-US" altLang="ko-KR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)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오자세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82620" y="3796782"/>
            <a:ext cx="7976680" cy="4486883"/>
          </a:xfrm>
          <a:prstGeom prst="rect">
            <a:avLst/>
          </a:prstGeom>
        </p:spPr>
      </p:pic>
      <p:pic>
        <p:nvPicPr>
          <p:cNvPr id="7" name="정자세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2019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1182" y="3796783"/>
            <a:ext cx="7976682" cy="44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42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훈련 및 가중치 저장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650003"/>
            <a:ext cx="12035964" cy="649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05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훈련 및 가중치 저장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670" y="3690982"/>
            <a:ext cx="15571960" cy="4572000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1066800" y="2324100"/>
            <a:ext cx="25654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02089"/>
              </a:lnSpc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전이 학습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32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훈련 및 가중치 저장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1066800" y="2324100"/>
            <a:ext cx="25654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02089"/>
              </a:lnSpc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Voting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800" y="3404023"/>
            <a:ext cx="14109699" cy="55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6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훈련 및 가중치 저장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4"/>
          <p:cNvSpPr txBox="1"/>
          <p:nvPr/>
        </p:nvSpPr>
        <p:spPr>
          <a:xfrm>
            <a:off x="1066800" y="2324100"/>
            <a:ext cx="25654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02089"/>
              </a:lnSpc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Stacking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3697"/>
          <a:stretch/>
        </p:blipFill>
        <p:spPr>
          <a:xfrm>
            <a:off x="2387600" y="3282950"/>
            <a:ext cx="13290943" cy="56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75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dirty="0" err="1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모델별</a:t>
            </a:r>
            <a:r>
              <a:rPr lang="ko-KR" altLang="en-US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결과 비교 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50732"/>
              </p:ext>
            </p:extLst>
          </p:nvPr>
        </p:nvGraphicFramePr>
        <p:xfrm>
          <a:off x="1016000" y="3013164"/>
          <a:ext cx="16243300" cy="555933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248660">
                  <a:extLst>
                    <a:ext uri="{9D8B030D-6E8A-4147-A177-3AD203B41FA5}">
                      <a16:colId xmlns:a16="http://schemas.microsoft.com/office/drawing/2014/main" val="3368217118"/>
                    </a:ext>
                  </a:extLst>
                </a:gridCol>
                <a:gridCol w="3248660">
                  <a:extLst>
                    <a:ext uri="{9D8B030D-6E8A-4147-A177-3AD203B41FA5}">
                      <a16:colId xmlns:a16="http://schemas.microsoft.com/office/drawing/2014/main" val="2723938720"/>
                    </a:ext>
                  </a:extLst>
                </a:gridCol>
                <a:gridCol w="3248660">
                  <a:extLst>
                    <a:ext uri="{9D8B030D-6E8A-4147-A177-3AD203B41FA5}">
                      <a16:colId xmlns:a16="http://schemas.microsoft.com/office/drawing/2014/main" val="557453652"/>
                    </a:ext>
                  </a:extLst>
                </a:gridCol>
                <a:gridCol w="3248660">
                  <a:extLst>
                    <a:ext uri="{9D8B030D-6E8A-4147-A177-3AD203B41FA5}">
                      <a16:colId xmlns:a16="http://schemas.microsoft.com/office/drawing/2014/main" val="3981513092"/>
                    </a:ext>
                  </a:extLst>
                </a:gridCol>
                <a:gridCol w="3248660">
                  <a:extLst>
                    <a:ext uri="{9D8B030D-6E8A-4147-A177-3AD203B41FA5}">
                      <a16:colId xmlns:a16="http://schemas.microsoft.com/office/drawing/2014/main" val="2185443018"/>
                    </a:ext>
                  </a:extLst>
                </a:gridCol>
              </a:tblGrid>
              <a:tr h="1111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 smtClean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ACC</a:t>
                      </a:r>
                      <a:endParaRPr lang="ko-KR" altLang="en-US" sz="3200" b="1" dirty="0"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dirty="0" smtClean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기본</a:t>
                      </a:r>
                      <a:endParaRPr lang="ko-KR" altLang="en-US" sz="3200" b="1" dirty="0"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1" dirty="0" smtClean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전이 학습</a:t>
                      </a:r>
                      <a:endParaRPr lang="ko-KR" altLang="en-US" sz="3200" b="1" dirty="0"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 smtClean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Voting</a:t>
                      </a:r>
                      <a:endParaRPr lang="ko-KR" altLang="en-US" sz="3200" b="1" dirty="0"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 smtClean="0">
                          <a:latin typeface="Pretendard Variable ExtraBold" panose="02000003000000020004" pitchFamily="2" charset="-127"/>
                          <a:ea typeface="Pretendard Variable ExtraBold" panose="02000003000000020004" pitchFamily="2" charset="-127"/>
                          <a:cs typeface="Pretendard Variable ExtraBold" panose="02000003000000020004" pitchFamily="2" charset="-127"/>
                        </a:rPr>
                        <a:t>Stacking</a:t>
                      </a:r>
                      <a:endParaRPr lang="ko-KR" altLang="en-US" sz="3200" b="1" dirty="0">
                        <a:latin typeface="Pretendard Variable ExtraBold" panose="02000003000000020004" pitchFamily="2" charset="-127"/>
                        <a:ea typeface="Pretendard Variable ExtraBold" panose="02000003000000020004" pitchFamily="2" charset="-127"/>
                        <a:cs typeface="Pretendard Variable Extra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864441"/>
                  </a:ext>
                </a:extLst>
              </a:tr>
              <a:tr h="111186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 err="1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XGBClassifier</a:t>
                      </a:r>
                      <a:endParaRPr lang="en-US" altLang="ko-KR" sz="28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0.9960</a:t>
                      </a:r>
                      <a:endParaRPr lang="ko-KR" altLang="en-US" sz="3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0.9959</a:t>
                      </a:r>
                      <a:endParaRPr lang="ko-KR" altLang="en-US" sz="3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[hard]</a:t>
                      </a:r>
                      <a:r>
                        <a:rPr lang="en-US" altLang="ko-KR" sz="3600" baseline="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</a:t>
                      </a:r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0.9949</a:t>
                      </a:r>
                      <a:endParaRPr lang="en-US" altLang="ko-KR" sz="3600" baseline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[soft] 0.9949</a:t>
                      </a:r>
                      <a:endParaRPr lang="en-US" altLang="ko-KR" sz="3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0.9979</a:t>
                      </a:r>
                      <a:endParaRPr lang="en-US" altLang="ko-KR" sz="3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2389038"/>
                  </a:ext>
                </a:extLst>
              </a:tr>
              <a:tr h="111186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 err="1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CatBoostClassifier</a:t>
                      </a:r>
                      <a:endParaRPr lang="en-US" altLang="ko-KR" sz="28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0.9970</a:t>
                      </a:r>
                      <a:endParaRPr lang="ko-KR" altLang="en-US" sz="3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1.0000</a:t>
                      </a:r>
                      <a:endParaRPr lang="ko-KR" altLang="en-US" sz="3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latin typeface="강원교육튼튼" panose="02020603020101020101" pitchFamily="18" charset="-127"/>
                        <a:ea typeface="강원교육튼튼" panose="02020603020101020101" pitchFamily="18" charset="-127"/>
                      </a:endParaRPr>
                    </a:p>
                  </a:txBody>
                  <a:tcPr anchor="ctr">
                    <a:solidFill>
                      <a:srgbClr val="DDE0E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latin typeface="강원교육튼튼" panose="02020603020101020101" pitchFamily="18" charset="-127"/>
                        <a:ea typeface="강원교육튼튼" panose="02020603020101020101" pitchFamily="18" charset="-127"/>
                      </a:endParaRPr>
                    </a:p>
                  </a:txBody>
                  <a:tcPr anchor="ctr">
                    <a:solidFill>
                      <a:srgbClr val="DDE0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061831"/>
                  </a:ext>
                </a:extLst>
              </a:tr>
              <a:tr h="111186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 err="1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LGBMClassifier</a:t>
                      </a:r>
                      <a:endParaRPr lang="ko-KR" altLang="en-US" sz="28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0.9965</a:t>
                      </a:r>
                      <a:endParaRPr lang="ko-KR" altLang="en-US" sz="3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0.9980</a:t>
                      </a:r>
                      <a:endParaRPr lang="ko-KR" altLang="en-US" sz="3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latin typeface="강원교육튼튼" panose="02020603020101020101" pitchFamily="18" charset="-127"/>
                        <a:ea typeface="강원교육튼튼" panose="02020603020101020101" pitchFamily="18" charset="-127"/>
                      </a:endParaRPr>
                    </a:p>
                  </a:txBody>
                  <a:tcPr anchor="ctr">
                    <a:solidFill>
                      <a:srgbClr val="DDE0EE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b="0" dirty="0">
                        <a:latin typeface="강원교육튼튼" panose="02020603020101020101" pitchFamily="18" charset="-127"/>
                        <a:ea typeface="강원교육튼튼" panose="02020603020101020101" pitchFamily="18" charset="-127"/>
                      </a:endParaRPr>
                    </a:p>
                  </a:txBody>
                  <a:tcPr anchor="ctr">
                    <a:solidFill>
                      <a:srgbClr val="DDE0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52583"/>
                  </a:ext>
                </a:extLst>
              </a:tr>
              <a:tr h="111186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2800" dirty="0" err="1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NGBClassifier</a:t>
                      </a:r>
                      <a:endParaRPr lang="en-US" altLang="ko-KR" sz="28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0.5910</a:t>
                      </a:r>
                      <a:endParaRPr lang="en-US" altLang="ko-KR" sz="3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0.9297</a:t>
                      </a:r>
                      <a:endParaRPr lang="en-US" altLang="ko-KR" sz="3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3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480869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7543800" y="5295900"/>
            <a:ext cx="3200400" cy="1066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665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불러오기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9357"/>
          <a:stretch/>
        </p:blipFill>
        <p:spPr>
          <a:xfrm>
            <a:off x="1016000" y="3162300"/>
            <a:ext cx="15978523" cy="513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7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불러오기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772" y="2889885"/>
            <a:ext cx="14901755" cy="592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7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불러오기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900" y="2867381"/>
            <a:ext cx="14795500" cy="59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9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  <a:endParaRPr lang="ko-KR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60700"/>
            <a:ext cx="4749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1400" y="3340100"/>
            <a:ext cx="182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400" y="39751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 smtClean="0">
                <a:solidFill>
                  <a:srgbClr val="595959"/>
                </a:solidFill>
                <a:ea typeface="Pretendard Bold"/>
              </a:rPr>
              <a:t>배경 및 목표</a:t>
            </a:r>
            <a:endParaRPr lang="ko-KR" sz="28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3060700"/>
            <a:ext cx="47498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34900" y="33401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4900" y="39751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 smtClean="0">
                <a:solidFill>
                  <a:srgbClr val="595959"/>
                </a:solidFill>
                <a:ea typeface="Pretendard Bold"/>
              </a:rPr>
              <a:t>학습 전략</a:t>
            </a:r>
            <a:endParaRPr lang="ko-KR" sz="28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3060700"/>
            <a:ext cx="4749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94500" y="33401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4500" y="39751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 smtClean="0">
                <a:solidFill>
                  <a:srgbClr val="595959"/>
                </a:solidFill>
                <a:ea typeface="Pretendard Bold"/>
              </a:rPr>
              <a:t>데이터 수집</a:t>
            </a:r>
            <a:endParaRPr lang="ko-KR" sz="28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6197600"/>
            <a:ext cx="47498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1400" y="64770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1400" y="70993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 smtClean="0">
                <a:solidFill>
                  <a:srgbClr val="595959"/>
                </a:solidFill>
                <a:ea typeface="Pretendard Bold"/>
              </a:rPr>
              <a:t>코드 구현</a:t>
            </a:r>
            <a:endParaRPr lang="ko-KR" sz="28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6197600"/>
            <a:ext cx="47498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534900" y="64770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34900" y="70993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800" b="0" i="0" u="none" strike="noStrike" dirty="0" smtClean="0">
                <a:solidFill>
                  <a:srgbClr val="595959"/>
                </a:solidFill>
                <a:ea typeface="Pretendard Bold"/>
              </a:rPr>
              <a:t>타임 테이블</a:t>
            </a:r>
            <a:endParaRPr lang="ko-KR" sz="2800" b="0" i="0" u="none" strike="noStrike" dirty="0">
              <a:solidFill>
                <a:srgbClr val="595959"/>
              </a:solidFill>
              <a:ea typeface="Pretendard Bold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6197600"/>
            <a:ext cx="47498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794500" y="64770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787878"/>
                </a:solidFill>
                <a:latin typeface="Pretendard Regular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94500" y="70993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altLang="ko-KR" sz="28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Reference</a:t>
            </a:r>
            <a:endParaRPr lang="ko-KR" sz="2800" b="0" i="0" u="none" strike="noStrike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불러오기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999" y="3238500"/>
            <a:ext cx="16145837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6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불러오기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2424488"/>
            <a:ext cx="13563600" cy="653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불러오기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650003"/>
            <a:ext cx="14894393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모델 불러오기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711450"/>
            <a:ext cx="15405339" cy="60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핸드폰 각도 조절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4"/>
          <p:cNvSpPr txBox="1"/>
          <p:nvPr/>
        </p:nvSpPr>
        <p:spPr>
          <a:xfrm>
            <a:off x="1066800" y="2324100"/>
            <a:ext cx="8382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>
              <a:lnSpc>
                <a:spcPct val="102089"/>
              </a:lnSpc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bg1">
                    <a:lumMod val="50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IP Webcam </a:t>
            </a:r>
            <a:r>
              <a:rPr lang="ko-KR" altLang="en-US" sz="3200" dirty="0" smtClean="0">
                <a:solidFill>
                  <a:schemeClr val="bg1">
                    <a:lumMod val="50000"/>
                  </a:schemeClr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에서 제공하는 중력 센서 그래프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3019335"/>
            <a:ext cx="12122150" cy="62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67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핸드폰 각도 조절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0" y="2462520"/>
            <a:ext cx="12115800" cy="67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핸드폰 각도 조절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2405438"/>
            <a:ext cx="14441449" cy="673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6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– 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핸드폰 각도 조절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462" y="2360578"/>
            <a:ext cx="14298376" cy="67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82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5200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챗봇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15152"/>
          <a:stretch/>
        </p:blipFill>
        <p:spPr>
          <a:xfrm>
            <a:off x="1016000" y="2650002"/>
            <a:ext cx="16243300" cy="60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49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5200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챗봇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r="6068"/>
          <a:stretch/>
        </p:blipFill>
        <p:spPr>
          <a:xfrm>
            <a:off x="929382" y="3056403"/>
            <a:ext cx="16416535" cy="52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2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배경 및 목표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9" name="TextBox 16"/>
          <p:cNvSpPr txBox="1"/>
          <p:nvPr/>
        </p:nvSpPr>
        <p:spPr>
          <a:xfrm>
            <a:off x="914400" y="3390900"/>
            <a:ext cx="16570729" cy="34683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최근 시간과 비용의 제약으로 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인해 개인 </a:t>
            </a: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PT 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대신 집에서 혼자 운동하는 </a:t>
            </a:r>
            <a:r>
              <a:rPr lang="ko-KR" altLang="en-US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홈트레이닝을 선택하는 사람들이 증가하고 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있으나 잘못된 자세로 인한 부상의 위험이 높아</a:t>
            </a: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올바른 운동 자세 지도와 피드백이 필수적임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AI 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홈트레이너는 </a:t>
            </a:r>
            <a:r>
              <a:rPr lang="ko-KR" altLang="en-US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개인 맞춤형 운동 횟수 추천 및 실시간 자세 피드백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을 통해 사용자들이 보다 안전하고 효과적인 홈트레이닝을 가능하게 함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이를 통해 시간적 여유가 부족하거나 금전적 부담으로 인해 개인 </a:t>
            </a: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PT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를 이용하지 못하는 사람들이 집에서도 전문적인 운동 지도를 받을 수 있는 환경을 제공함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16"/>
          <p:cNvSpPr txBox="1"/>
          <p:nvPr/>
        </p:nvSpPr>
        <p:spPr>
          <a:xfrm>
            <a:off x="1031471" y="6717723"/>
            <a:ext cx="16230600" cy="86729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→ </a:t>
            </a:r>
            <a:r>
              <a:rPr lang="ko-KR" altLang="en-US" sz="2400" b="1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사용자에게 </a:t>
            </a:r>
            <a:r>
              <a:rPr lang="ko-KR" altLang="en-US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개인 맞춤형 운동 횟수와 올바른 자세 피드백을 제공하는 대화형 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AI </a:t>
            </a:r>
            <a:r>
              <a:rPr lang="ko-KR" altLang="en-US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홈트레이너</a:t>
            </a:r>
            <a:r>
              <a:rPr lang="ko-KR" altLang="en-US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구현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5200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챗봇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933700"/>
            <a:ext cx="16243300" cy="53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1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코드 구현 </a:t>
            </a:r>
            <a:r>
              <a:rPr lang="en-US" altLang="ko-KR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5200" dirty="0" err="1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챗봇</a:t>
            </a: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 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99" y="2355074"/>
            <a:ext cx="13806102" cy="68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72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구현 영상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3" name="KakaoTalk_20241219_2024582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0365" t="5618" r="20260"/>
          <a:stretch/>
        </p:blipFill>
        <p:spPr>
          <a:xfrm>
            <a:off x="4541693" y="981364"/>
            <a:ext cx="9191914" cy="82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1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구현 </a:t>
            </a:r>
            <a:r>
              <a:rPr lang="ko-KR" altLang="en-US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영상 </a:t>
            </a:r>
            <a:r>
              <a:rPr lang="en-US" altLang="ko-KR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5200" dirty="0" err="1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오자세</a:t>
            </a:r>
            <a:endParaRPr lang="ko-KR" altLang="en-US" sz="5200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7" name="bandicam 2024-11-27 20-00-05-69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59" end="3303"/>
                </p14:media>
              </p:ext>
            </p:extLst>
          </p:nvPr>
        </p:nvPicPr>
        <p:blipFill rotWithShape="1">
          <a:blip r:embed="rId8"/>
          <a:srcRect l="35141" t="4209"/>
          <a:stretch/>
        </p:blipFill>
        <p:spPr>
          <a:xfrm>
            <a:off x="9416456" y="2834897"/>
            <a:ext cx="7588844" cy="5908805"/>
          </a:xfrm>
          <a:prstGeom prst="rect">
            <a:avLst/>
          </a:prstGeom>
        </p:spPr>
      </p:pic>
      <p:pic>
        <p:nvPicPr>
          <p:cNvPr id="8" name="푸시업_오자세시연_121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6000" y="2829156"/>
            <a:ext cx="7886061" cy="59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0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7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구현 </a:t>
            </a:r>
            <a:r>
              <a:rPr lang="ko-KR" altLang="en-US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영상 </a:t>
            </a:r>
            <a:r>
              <a:rPr lang="en-US" altLang="ko-KR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5200" dirty="0" err="1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오자세</a:t>
            </a:r>
            <a:endParaRPr lang="ko-KR" altLang="en-US" sz="5200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크런치 오자세 시연_12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6000" y="2505372"/>
            <a:ext cx="8996190" cy="6747143"/>
          </a:xfrm>
          <a:prstGeom prst="rect">
            <a:avLst/>
          </a:prstGeom>
        </p:spPr>
      </p:pic>
      <p:pic>
        <p:nvPicPr>
          <p:cNvPr id="7" name="런지_오자세시연_121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64347" y="2481468"/>
            <a:ext cx="6794953" cy="67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87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5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구현 </a:t>
            </a:r>
            <a:r>
              <a:rPr lang="ko-KR" altLang="en-US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영상 </a:t>
            </a:r>
            <a:r>
              <a:rPr lang="en-US" altLang="ko-KR" sz="5200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 </a:t>
            </a:r>
            <a:r>
              <a:rPr lang="ko-KR" altLang="en-US" sz="5200" dirty="0" err="1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오자세</a:t>
            </a:r>
            <a:endParaRPr lang="ko-KR" altLang="en-US" sz="5200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6" name="스쿼트_오자세시연_12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29000" y="2692400"/>
            <a:ext cx="11314545" cy="63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9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Reference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16"/>
          <p:cNvSpPr txBox="1"/>
          <p:nvPr/>
        </p:nvSpPr>
        <p:spPr>
          <a:xfrm>
            <a:off x="1016001" y="2822229"/>
            <a:ext cx="16243300" cy="574983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[1] </a:t>
            </a:r>
            <a:r>
              <a:rPr lang="en-US" altLang="ko-KR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Bochkovskiy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Alexey, </a:t>
            </a:r>
            <a:r>
              <a:rPr lang="en-US" altLang="ko-KR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Chien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-Yao Wang, and Hong-Yuan Mark Liao. "Yolov4: Optimal speed and accuracy of object detection." </a:t>
            </a:r>
            <a:r>
              <a:rPr lang="en-US" altLang="ko-KR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arXiv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preprint arXiv:2004.10934 (2020).</a:t>
            </a:r>
          </a:p>
          <a:p>
            <a:pPr lvl="0"/>
            <a:endParaRPr lang="en-US" altLang="ko-KR" sz="2400" b="1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0"/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[2] </a:t>
            </a:r>
            <a:r>
              <a:rPr lang="en-US" altLang="ko-KR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Lugaresi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Camillo, et al. "</a:t>
            </a:r>
            <a:r>
              <a:rPr lang="en-US" altLang="ko-KR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Mediapipe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: A framework for building perception pipelines." </a:t>
            </a:r>
            <a:r>
              <a:rPr lang="en-US" altLang="ko-KR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arXiv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preprint arXiv:1906.08172 (2019).</a:t>
            </a:r>
          </a:p>
          <a:p>
            <a:pPr lvl="0"/>
            <a:endParaRPr lang="en-US" altLang="ko-KR" sz="2400" b="1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0"/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[3] Kim, Jong-</a:t>
            </a:r>
            <a:r>
              <a:rPr lang="en-US" altLang="ko-KR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Wook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et al. "Human pose estimation using </a:t>
            </a:r>
            <a:r>
              <a:rPr lang="en-US" altLang="ko-KR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mediapipe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pose and optimization method based on a humanoid model." Applied sciences 13.4 (2023): 2700.</a:t>
            </a:r>
          </a:p>
          <a:p>
            <a:pPr lvl="0"/>
            <a:endParaRPr lang="en-US" altLang="ko-KR" sz="2400" b="1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0"/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[4] AI HUB, </a:t>
            </a:r>
            <a:r>
              <a:rPr lang="ko-KR" altLang="en-US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피트니스 자세 이미지 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https://www.aihub.or.kr/aihubdata/data/view.do?currMenu=115&amp;topMenu=100&amp;aihubDataSe=data&amp;dataSetSn=231</a:t>
            </a:r>
          </a:p>
          <a:p>
            <a:pPr lvl="0"/>
            <a:endParaRPr lang="en-US" altLang="ko-KR" sz="2400" b="1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lvl="0"/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[5] </a:t>
            </a:r>
            <a:r>
              <a:rPr lang="ko-KR" altLang="en-US" sz="2400" b="1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생성형</a:t>
            </a:r>
            <a:r>
              <a:rPr lang="ko-KR" altLang="en-US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</a:t>
            </a:r>
            <a:r>
              <a:rPr lang="en-US" altLang="ko-KR" sz="2400" b="1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AI, https://www.imagine.art/dashboard/image</a:t>
            </a:r>
          </a:p>
        </p:txBody>
      </p:sp>
    </p:spTree>
    <p:extLst>
      <p:ext uri="{BB962C8B-B14F-4D97-AF65-F5344CB8AC3E}">
        <p14:creationId xmlns:p14="http://schemas.microsoft.com/office/powerpoint/2010/main" val="2254323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타임 테이블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10791"/>
              </p:ext>
            </p:extLst>
          </p:nvPr>
        </p:nvGraphicFramePr>
        <p:xfrm>
          <a:off x="1524000" y="2625758"/>
          <a:ext cx="15367002" cy="629369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70920">
                  <a:extLst>
                    <a:ext uri="{9D8B030D-6E8A-4147-A177-3AD203B41FA5}">
                      <a16:colId xmlns:a16="http://schemas.microsoft.com/office/drawing/2014/main" val="2764923267"/>
                    </a:ext>
                  </a:extLst>
                </a:gridCol>
                <a:gridCol w="1342495">
                  <a:extLst>
                    <a:ext uri="{9D8B030D-6E8A-4147-A177-3AD203B41FA5}">
                      <a16:colId xmlns:a16="http://schemas.microsoft.com/office/drawing/2014/main" val="359296641"/>
                    </a:ext>
                  </a:extLst>
                </a:gridCol>
                <a:gridCol w="1327358">
                  <a:extLst>
                    <a:ext uri="{9D8B030D-6E8A-4147-A177-3AD203B41FA5}">
                      <a16:colId xmlns:a16="http://schemas.microsoft.com/office/drawing/2014/main" val="3182646279"/>
                    </a:ext>
                  </a:extLst>
                </a:gridCol>
                <a:gridCol w="1269581">
                  <a:extLst>
                    <a:ext uri="{9D8B030D-6E8A-4147-A177-3AD203B41FA5}">
                      <a16:colId xmlns:a16="http://schemas.microsoft.com/office/drawing/2014/main" val="4186687777"/>
                    </a:ext>
                  </a:extLst>
                </a:gridCol>
                <a:gridCol w="1269581">
                  <a:extLst>
                    <a:ext uri="{9D8B030D-6E8A-4147-A177-3AD203B41FA5}">
                      <a16:colId xmlns:a16="http://schemas.microsoft.com/office/drawing/2014/main" val="115983351"/>
                    </a:ext>
                  </a:extLst>
                </a:gridCol>
                <a:gridCol w="1269581">
                  <a:extLst>
                    <a:ext uri="{9D8B030D-6E8A-4147-A177-3AD203B41FA5}">
                      <a16:colId xmlns:a16="http://schemas.microsoft.com/office/drawing/2014/main" val="1959962819"/>
                    </a:ext>
                  </a:extLst>
                </a:gridCol>
                <a:gridCol w="1269581">
                  <a:extLst>
                    <a:ext uri="{9D8B030D-6E8A-4147-A177-3AD203B41FA5}">
                      <a16:colId xmlns:a16="http://schemas.microsoft.com/office/drawing/2014/main" val="1581344924"/>
                    </a:ext>
                  </a:extLst>
                </a:gridCol>
                <a:gridCol w="1269581">
                  <a:extLst>
                    <a:ext uri="{9D8B030D-6E8A-4147-A177-3AD203B41FA5}">
                      <a16:colId xmlns:a16="http://schemas.microsoft.com/office/drawing/2014/main" val="799848495"/>
                    </a:ext>
                  </a:extLst>
                </a:gridCol>
                <a:gridCol w="1269581">
                  <a:extLst>
                    <a:ext uri="{9D8B030D-6E8A-4147-A177-3AD203B41FA5}">
                      <a16:colId xmlns:a16="http://schemas.microsoft.com/office/drawing/2014/main" val="3178423262"/>
                    </a:ext>
                  </a:extLst>
                </a:gridCol>
                <a:gridCol w="1269581">
                  <a:extLst>
                    <a:ext uri="{9D8B030D-6E8A-4147-A177-3AD203B41FA5}">
                      <a16:colId xmlns:a16="http://schemas.microsoft.com/office/drawing/2014/main" val="2857175147"/>
                    </a:ext>
                  </a:extLst>
                </a:gridCol>
                <a:gridCol w="1269581">
                  <a:extLst>
                    <a:ext uri="{9D8B030D-6E8A-4147-A177-3AD203B41FA5}">
                      <a16:colId xmlns:a16="http://schemas.microsoft.com/office/drawing/2014/main" val="1242001301"/>
                    </a:ext>
                  </a:extLst>
                </a:gridCol>
                <a:gridCol w="1269581">
                  <a:extLst>
                    <a:ext uri="{9D8B030D-6E8A-4147-A177-3AD203B41FA5}">
                      <a16:colId xmlns:a16="http://schemas.microsoft.com/office/drawing/2014/main" val="3293400127"/>
                    </a:ext>
                  </a:extLst>
                </a:gridCol>
              </a:tblGrid>
              <a:tr h="555093">
                <a:tc gridSpan="1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37D5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476109"/>
                  </a:ext>
                </a:extLst>
              </a:tr>
              <a:tr h="555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60999"/>
                  </a:ext>
                </a:extLst>
              </a:tr>
              <a:tr h="555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881024"/>
                  </a:ext>
                </a:extLst>
              </a:tr>
              <a:tr h="555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057822"/>
                  </a:ext>
                </a:extLst>
              </a:tr>
              <a:tr h="555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baseline="-250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148935"/>
                  </a:ext>
                </a:extLst>
              </a:tr>
              <a:tr h="55509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67951"/>
                  </a:ext>
                </a:extLst>
              </a:tr>
              <a:tr h="6377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41546"/>
                  </a:ext>
                </a:extLst>
              </a:tr>
              <a:tr h="65662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7142"/>
                  </a:ext>
                </a:extLst>
              </a:tr>
              <a:tr h="656627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513432"/>
                  </a:ext>
                </a:extLst>
              </a:tr>
              <a:tr h="10121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27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ko-KR" altLang="en-US" sz="1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</a:t>
                      </a:r>
                      <a:r>
                        <a:rPr lang="ko-KR" altLang="en-US" sz="1600" dirty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28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ko-KR" altLang="en-US" sz="1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ko-KR" altLang="en-US" sz="1600" b="0" dirty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17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en-US" altLang="ko-KR" sz="1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18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24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en-US" altLang="ko-KR" sz="1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25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en-US" altLang="ko-KR" sz="1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7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8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en-US" altLang="ko-KR" sz="1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8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9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15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en-US" altLang="ko-KR" sz="1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9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16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en-US" altLang="ko-KR" sz="1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10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23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29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en-US" altLang="ko-KR" sz="1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30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en-US" altLang="ko-KR" sz="1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주차</a:t>
                      </a:r>
                      <a:endParaRPr lang="en-US" altLang="ko-KR" sz="160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-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월 </a:t>
                      </a:r>
                      <a:r>
                        <a:rPr lang="en-US" altLang="ko-KR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8</a:t>
                      </a:r>
                      <a:r>
                        <a:rPr lang="ko-KR" altLang="en-US" sz="1600" dirty="0" smtClean="0">
                          <a:latin typeface="Pretendard Variable SemiBold" panose="02000003000000020004" pitchFamily="2" charset="-127"/>
                          <a:ea typeface="Pretendard Variable SemiBold" panose="02000003000000020004" pitchFamily="2" charset="-127"/>
                          <a:cs typeface="Pretendard Variable SemiBold" panose="02000003000000020004" pitchFamily="2" charset="-127"/>
                        </a:rPr>
                        <a:t>일</a:t>
                      </a:r>
                      <a:endParaRPr lang="en-US" altLang="ko-KR" sz="1600" b="0" dirty="0" smtClean="0">
                        <a:latin typeface="Pretendard Variable SemiBold" panose="02000003000000020004" pitchFamily="2" charset="-127"/>
                        <a:ea typeface="Pretendard Variable SemiBold" panose="02000003000000020004" pitchFamily="2" charset="-127"/>
                        <a:cs typeface="Pretendard Variable SemiBold" panose="02000003000000020004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95104"/>
                  </a:ext>
                </a:extLst>
              </a:tr>
            </a:tbl>
          </a:graphicData>
        </a:graphic>
      </p:graphicFrame>
      <p:sp>
        <p:nvSpPr>
          <p:cNvPr id="7" name="모서리가 둥근 직사각형 6"/>
          <p:cNvSpPr/>
          <p:nvPr/>
        </p:nvSpPr>
        <p:spPr>
          <a:xfrm>
            <a:off x="1524002" y="3264500"/>
            <a:ext cx="2590803" cy="39627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주제 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선정 및 구체화</a:t>
            </a:r>
            <a:endParaRPr lang="ko-KR" altLang="en-US" sz="2000" b="1" dirty="0">
              <a:solidFill>
                <a:schemeClr val="tx1"/>
              </a:solidFill>
              <a:latin typeface="프리젠테이션 6 SemiBold" pitchFamily="2" charset="-127"/>
              <a:ea typeface="프리젠테이션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819401" y="3800108"/>
            <a:ext cx="3924301" cy="39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ko-KR" altLang="en-US" sz="2000" b="1" dirty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데이터 </a:t>
            </a:r>
            <a:r>
              <a:rPr lang="ko-KR" altLang="en-US" sz="2000" b="1" dirty="0" smtClean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수집 및 전처리</a:t>
            </a:r>
            <a:endParaRPr lang="ko-KR" altLang="en-US" sz="2000" b="1" dirty="0">
              <a:latin typeface="프리젠테이션 6 SemiBold" pitchFamily="2" charset="-127"/>
              <a:ea typeface="프리젠테이션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486402" y="4349551"/>
            <a:ext cx="3810000" cy="39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ko-KR" altLang="en-US" sz="2000" b="1" dirty="0" err="1" smtClean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푸시업</a:t>
            </a:r>
            <a:r>
              <a:rPr lang="ko-KR" altLang="en-US" sz="2000" b="1" dirty="0" smtClean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 모델 학습 및 고도화</a:t>
            </a:r>
            <a:endParaRPr lang="ko-KR" altLang="en-US" sz="2000" b="1" dirty="0">
              <a:latin typeface="프리젠테이션 6 SemiBold" pitchFamily="2" charset="-127"/>
              <a:ea typeface="프리젠테이션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743702" y="4952922"/>
            <a:ext cx="3771900" cy="39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ko-KR" altLang="en-US" sz="2000" b="1" dirty="0" err="1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플랭크</a:t>
            </a:r>
            <a:r>
              <a:rPr lang="ko-KR" altLang="en-US" sz="2000" b="1" dirty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 모델 학습 및 고도화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811002" y="7432587"/>
            <a:ext cx="5067300" cy="39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ko-KR" altLang="en-US" sz="2000" b="1" dirty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웹</a:t>
            </a:r>
            <a:r>
              <a:rPr lang="en-US" altLang="ko-KR" sz="2000" b="1" dirty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/</a:t>
            </a:r>
            <a:r>
              <a:rPr lang="ko-KR" altLang="en-US" sz="2000" b="1" dirty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앱 구현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01002" y="5483469"/>
            <a:ext cx="3848100" cy="39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ko-KR" altLang="en-US" sz="2000" b="1" dirty="0" err="1" smtClean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크런치</a:t>
            </a:r>
            <a:r>
              <a:rPr lang="ko-KR" altLang="en-US" sz="2000" b="1" dirty="0" smtClean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 모델 학습 및 고도화</a:t>
            </a:r>
            <a:endParaRPr lang="ko-KR" altLang="en-US" sz="2000" b="1" dirty="0">
              <a:latin typeface="프리젠테이션 6 SemiBold" pitchFamily="2" charset="-127"/>
              <a:ea typeface="프리젠테이션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9296402" y="6074927"/>
            <a:ext cx="3733800" cy="39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ko-KR" altLang="en-US" sz="2000" b="1" dirty="0" err="1" smtClean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런지</a:t>
            </a:r>
            <a:r>
              <a:rPr lang="ko-KR" altLang="en-US" sz="2000" b="1" dirty="0" smtClean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 모델 학습 및 고도화</a:t>
            </a:r>
            <a:endParaRPr lang="ko-KR" altLang="en-US" sz="2000" b="1" dirty="0">
              <a:latin typeface="프리젠테이션 6 SemiBold" pitchFamily="2" charset="-127"/>
              <a:ea typeface="프리젠테이션 6 SemiBold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296402" y="6738187"/>
            <a:ext cx="3733800" cy="39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 latinLnBrk="1">
              <a:spcBef>
                <a:spcPct val="0"/>
              </a:spcBef>
              <a:defRPr/>
            </a:pPr>
            <a:r>
              <a:rPr lang="ko-KR" altLang="en-US" sz="2000" b="1" dirty="0" err="1" smtClean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스쿼트</a:t>
            </a:r>
            <a:r>
              <a:rPr lang="ko-KR" altLang="en-US" sz="2000" b="1" dirty="0" smtClean="0">
                <a:latin typeface="프리젠테이션 6 SemiBold" pitchFamily="2" charset="-127"/>
                <a:ea typeface="프리젠테이션 6 SemiBold" pitchFamily="2" charset="-127"/>
                <a:cs typeface="Pretendard Variable SemiBold" panose="02000003000000020004" pitchFamily="2" charset="-127"/>
              </a:rPr>
              <a:t> 모델 학습 및 고도화</a:t>
            </a:r>
            <a:endParaRPr lang="ko-KR" altLang="en-US" sz="2000" b="1" dirty="0">
              <a:latin typeface="프리젠테이션 6 SemiBold" pitchFamily="2" charset="-127"/>
              <a:ea typeface="프리젠테이션 6 SemiBold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327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52800" y="3927566"/>
            <a:ext cx="1108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089"/>
              </a:lnSpc>
            </a:pPr>
            <a:r>
              <a:rPr lang="en-US" altLang="ko-KR" sz="7000" b="0" i="0" u="none" strike="noStrike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Thank You</a:t>
            </a:r>
          </a:p>
          <a:p>
            <a:pPr lvl="0" algn="ctr">
              <a:lnSpc>
                <a:spcPct val="102089"/>
              </a:lnSpc>
            </a:pPr>
            <a:r>
              <a:rPr lang="en-US" altLang="ko-KR" sz="7000" dirty="0" smtClean="0">
                <a:solidFill>
                  <a:srgbClr val="595959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Q&amp;A</a:t>
            </a:r>
            <a:endParaRPr lang="ko-KR" sz="7000" b="0" i="0" u="none" strike="noStrike" dirty="0">
              <a:solidFill>
                <a:srgbClr val="595959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구현 예시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7426" t="3579" r="9266" b="3579"/>
          <a:stretch/>
        </p:blipFill>
        <p:spPr>
          <a:xfrm>
            <a:off x="1428750" y="2453714"/>
            <a:ext cx="15417800" cy="68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구현 예시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3688" r="8751" b="3688"/>
          <a:stretch/>
        </p:blipFill>
        <p:spPr>
          <a:xfrm>
            <a:off x="1327150" y="2562612"/>
            <a:ext cx="15621000" cy="68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구현 목표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66424" y="2247900"/>
            <a:ext cx="7167939" cy="3658053"/>
            <a:chOff x="1066424" y="2422848"/>
            <a:chExt cx="7167939" cy="3658053"/>
          </a:xfrm>
        </p:grpSpPr>
        <p:sp>
          <p:nvSpPr>
            <p:cNvPr id="3" name="직사각형 2"/>
            <p:cNvSpPr/>
            <p:nvPr/>
          </p:nvSpPr>
          <p:spPr>
            <a:xfrm>
              <a:off x="1066424" y="2749204"/>
              <a:ext cx="7167939" cy="33316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352799" y="2422848"/>
              <a:ext cx="2514975" cy="58891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모델 구성</a:t>
              </a:r>
              <a:endParaRPr lang="ko-KR" altLang="en-US" sz="2800" dirty="0">
                <a:solidFill>
                  <a:schemeClr val="tx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  <p:pic>
          <p:nvPicPr>
            <p:cNvPr id="46" name="Picture 6" descr="Perception Open Source] YOL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142" y="3224316"/>
              <a:ext cx="2256057" cy="119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직사각형 46"/>
            <p:cNvSpPr/>
            <p:nvPr/>
          </p:nvSpPr>
          <p:spPr>
            <a:xfrm>
              <a:off x="6224172" y="3176780"/>
              <a:ext cx="192922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latin typeface="프리젠테이션 9 Black" pitchFamily="2" charset="-127"/>
                  <a:ea typeface="프리젠테이션 9 Black" pitchFamily="2" charset="-127"/>
                  <a:cs typeface="Pretendard Variable ExtraBold" panose="02000003000000020004" pitchFamily="2" charset="-127"/>
                </a:rPr>
                <a:t>CatBoostClassifier</a:t>
              </a:r>
              <a:endParaRPr lang="en-US" altLang="ko-KR" sz="1600" b="1" dirty="0">
                <a:latin typeface="프리젠테이션 9 Black" pitchFamily="2" charset="-127"/>
                <a:ea typeface="프리젠테이션 9 Black" pitchFamily="2" charset="-127"/>
                <a:cs typeface="Pretendard Variable ExtraBold" panose="020000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latin typeface="프리젠테이션 9 Black" pitchFamily="2" charset="-127"/>
                  <a:ea typeface="프리젠테이션 9 Black" pitchFamily="2" charset="-127"/>
                  <a:cs typeface="Pretendard Variable ExtraBold" panose="02000003000000020004" pitchFamily="2" charset="-127"/>
                </a:rPr>
                <a:t>NGBClassifier</a:t>
              </a:r>
              <a:endParaRPr lang="en-US" altLang="ko-KR" sz="1600" b="1" dirty="0">
                <a:latin typeface="프리젠테이션 9 Black" pitchFamily="2" charset="-127"/>
                <a:ea typeface="프리젠테이션 9 Black" pitchFamily="2" charset="-127"/>
                <a:cs typeface="Pretendard Variable ExtraBold" panose="020000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latin typeface="프리젠테이션 9 Black" pitchFamily="2" charset="-127"/>
                  <a:ea typeface="프리젠테이션 9 Black" pitchFamily="2" charset="-127"/>
                  <a:cs typeface="Pretendard Variable ExtraBold" panose="02000003000000020004" pitchFamily="2" charset="-127"/>
                </a:rPr>
                <a:t>XGBClassifier</a:t>
              </a:r>
              <a:endParaRPr lang="en-US" altLang="ko-KR" sz="1600" b="1" dirty="0">
                <a:latin typeface="프리젠테이션 9 Black" pitchFamily="2" charset="-127"/>
                <a:ea typeface="프리젠테이션 9 Black" pitchFamily="2" charset="-127"/>
                <a:cs typeface="Pretendard Variable ExtraBold" panose="020000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b="1" dirty="0" err="1">
                  <a:latin typeface="프리젠테이션 9 Black" pitchFamily="2" charset="-127"/>
                  <a:ea typeface="프리젠테이션 9 Black" pitchFamily="2" charset="-127"/>
                  <a:cs typeface="Pretendard Variable ExtraBold" panose="02000003000000020004" pitchFamily="2" charset="-127"/>
                </a:rPr>
                <a:t>LGBMClassifier</a:t>
              </a:r>
              <a:endParaRPr lang="en-US" altLang="ko-KR" sz="1600" b="1" dirty="0">
                <a:latin typeface="프리젠테이션 9 Black" pitchFamily="2" charset="-127"/>
                <a:ea typeface="프리젠테이션 9 Black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48" name="TextBox 10"/>
            <p:cNvSpPr txBox="1"/>
            <p:nvPr/>
          </p:nvSpPr>
          <p:spPr>
            <a:xfrm>
              <a:off x="3543300" y="3898900"/>
              <a:ext cx="1104900" cy="1168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5400" spc="-300" dirty="0" smtClean="0">
                  <a:solidFill>
                    <a:srgbClr val="1E1E1E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+</a:t>
              </a:r>
              <a:endParaRPr lang="en-US" sz="5400" b="0" i="0" u="none" strike="noStrike" spc="-300" dirty="0">
                <a:solidFill>
                  <a:srgbClr val="1E1E1E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0190" y="3164080"/>
              <a:ext cx="1606550" cy="1606550"/>
            </a:xfrm>
            <a:prstGeom prst="rect">
              <a:avLst/>
            </a:prstGeom>
          </p:spPr>
        </p:pic>
        <p:pic>
          <p:nvPicPr>
            <p:cNvPr id="1026" name="Picture 2" descr="Python/ML] MediaPipe를 이용한 손가락 인식 — 켜켜이 쌓이다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787" y="4655274"/>
              <a:ext cx="4953000" cy="1344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/>
          <p:cNvGrpSpPr/>
          <p:nvPr/>
        </p:nvGrpSpPr>
        <p:grpSpPr>
          <a:xfrm>
            <a:off x="1066425" y="6584796"/>
            <a:ext cx="7086976" cy="2521105"/>
            <a:chOff x="1066425" y="6584796"/>
            <a:chExt cx="7086976" cy="2521105"/>
          </a:xfrm>
        </p:grpSpPr>
        <p:grpSp>
          <p:nvGrpSpPr>
            <p:cNvPr id="52" name="그룹 51"/>
            <p:cNvGrpSpPr/>
            <p:nvPr/>
          </p:nvGrpSpPr>
          <p:grpSpPr>
            <a:xfrm>
              <a:off x="1066425" y="6584796"/>
              <a:ext cx="7086976" cy="2521105"/>
              <a:chOff x="1066425" y="2422848"/>
              <a:chExt cx="7086976" cy="2521105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066425" y="2749205"/>
                <a:ext cx="7086976" cy="219474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3352799" y="2422848"/>
                <a:ext cx="2514975" cy="58891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rPr>
                  <a:t>데모 페이지</a:t>
                </a:r>
                <a:endParaRPr lang="ko-KR" altLang="en-US" sz="2800" dirty="0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  <p:pic>
          <p:nvPicPr>
            <p:cNvPr id="60" name="Picture 2" descr="Introduction to Streamlit: Building Interactive Web Apps using Python | by  Marc | Med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1913" y="7022281"/>
              <a:ext cx="6096000" cy="1972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아래쪽 화살표 61"/>
          <p:cNvSpPr/>
          <p:nvPr/>
        </p:nvSpPr>
        <p:spPr>
          <a:xfrm>
            <a:off x="4457700" y="5969857"/>
            <a:ext cx="381000" cy="588961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10053261" y="2166659"/>
            <a:ext cx="7167939" cy="6939242"/>
            <a:chOff x="9839271" y="2166659"/>
            <a:chExt cx="7167939" cy="6939242"/>
          </a:xfrm>
        </p:grpSpPr>
        <p:grpSp>
          <p:nvGrpSpPr>
            <p:cNvPr id="63" name="그룹 62"/>
            <p:cNvGrpSpPr/>
            <p:nvPr/>
          </p:nvGrpSpPr>
          <p:grpSpPr>
            <a:xfrm>
              <a:off x="9839271" y="2166659"/>
              <a:ext cx="7167939" cy="6939242"/>
              <a:chOff x="1066424" y="2422848"/>
              <a:chExt cx="7167939" cy="6939242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1066424" y="2749204"/>
                <a:ext cx="7167939" cy="661288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3352799" y="2422848"/>
                <a:ext cx="2514975" cy="588916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dirty="0" smtClean="0">
                    <a:solidFill>
                      <a:schemeClr val="tx1"/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rPr>
                  <a:t>웹 </a:t>
                </a:r>
                <a:r>
                  <a:rPr lang="en-US" altLang="ko-KR" sz="2800" dirty="0" smtClean="0">
                    <a:solidFill>
                      <a:schemeClr val="tx1"/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rPr>
                  <a:t>/ </a:t>
                </a:r>
                <a:r>
                  <a:rPr lang="ko-KR" altLang="en-US" sz="2800" dirty="0" smtClean="0">
                    <a:solidFill>
                      <a:schemeClr val="tx1"/>
                    </a:solidFill>
                    <a:latin typeface="Pretendard Variable SemiBold" panose="02000003000000020004" pitchFamily="2" charset="-127"/>
                    <a:ea typeface="Pretendard Variable SemiBold" panose="02000003000000020004" pitchFamily="2" charset="-127"/>
                    <a:cs typeface="Pretendard Variable SemiBold" panose="02000003000000020004" pitchFamily="2" charset="-127"/>
                  </a:rPr>
                  <a:t>앱 구현</a:t>
                </a:r>
                <a:endParaRPr lang="ko-KR" altLang="en-US" sz="2800" dirty="0">
                  <a:solidFill>
                    <a:schemeClr val="tx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endParaRPr>
              </a:p>
            </p:txBody>
          </p:sp>
        </p:grpSp>
        <p:pic>
          <p:nvPicPr>
            <p:cNvPr id="71" name="Picture 10" descr="Ngrok: A Developer's Gateway to Localhost | by Osama HaiDer | Medium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7812" y="6900559"/>
              <a:ext cx="2214773" cy="1022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10"/>
            <p:cNvSpPr txBox="1"/>
            <p:nvPr/>
          </p:nvSpPr>
          <p:spPr>
            <a:xfrm>
              <a:off x="12185936" y="6827563"/>
              <a:ext cx="1104900" cy="1168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5400" spc="-300" dirty="0" smtClean="0">
                  <a:solidFill>
                    <a:srgbClr val="1E1E1E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+</a:t>
              </a:r>
              <a:endParaRPr lang="en-US" sz="5400" b="0" i="0" u="none" strike="noStrike" spc="-300" dirty="0">
                <a:solidFill>
                  <a:srgbClr val="1E1E1E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pic>
          <p:nvPicPr>
            <p:cNvPr id="73" name="Picture 12" descr="7 Android Studio Usage Tips | Medium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44926" y="6728923"/>
              <a:ext cx="1271099" cy="1271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아래쪽 화살표 73"/>
            <p:cNvSpPr/>
            <p:nvPr/>
          </p:nvSpPr>
          <p:spPr>
            <a:xfrm rot="10800000">
              <a:off x="13262685" y="5772502"/>
              <a:ext cx="381000" cy="78220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634838" y="3356670"/>
              <a:ext cx="2159152" cy="2159152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11"/>
            <a:srcRect l="7148" t="12967" r="7013" b="13458"/>
            <a:stretch/>
          </p:blipFill>
          <p:spPr>
            <a:xfrm>
              <a:off x="11280132" y="3246163"/>
              <a:ext cx="2825860" cy="2422167"/>
            </a:xfrm>
            <a:prstGeom prst="rect">
              <a:avLst/>
            </a:prstGeom>
          </p:spPr>
        </p:pic>
        <p:pic>
          <p:nvPicPr>
            <p:cNvPr id="77" name="Picture 14" descr="Android IP Webcam - Home Assistant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4898" y="6827048"/>
              <a:ext cx="1136743" cy="1136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10"/>
            <p:cNvSpPr txBox="1"/>
            <p:nvPr/>
          </p:nvSpPr>
          <p:spPr>
            <a:xfrm>
              <a:off x="14392660" y="6799558"/>
              <a:ext cx="1104900" cy="1168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5400" spc="-300" dirty="0" smtClean="0">
                  <a:solidFill>
                    <a:srgbClr val="1E1E1E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+</a:t>
              </a:r>
              <a:endParaRPr lang="en-US" sz="5400" b="0" i="0" u="none" strike="noStrike" spc="-300" dirty="0">
                <a:solidFill>
                  <a:srgbClr val="1E1E1E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5150084" y="8037758"/>
              <a:ext cx="17863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latin typeface="프리젠테이션 9 Black" pitchFamily="2" charset="-127"/>
                  <a:ea typeface="프리젠테이션 9 Black" pitchFamily="2" charset="-127"/>
                  <a:cs typeface="Pretendard Variable ExtraBold" panose="02000003000000020004" pitchFamily="2" charset="-127"/>
                </a:rPr>
                <a:t>IP Webcam (app)</a:t>
              </a:r>
              <a:endParaRPr lang="en-US" altLang="ko-KR" sz="1600" b="1" dirty="0">
                <a:latin typeface="프리젠테이션 9 Black" pitchFamily="2" charset="-127"/>
                <a:ea typeface="프리젠테이션 9 Black" pitchFamily="2" charset="-127"/>
                <a:cs typeface="Pretendard Variable ExtraBold" panose="02000003000000020004" pitchFamily="2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2987290" y="8038122"/>
              <a:ext cx="1786370" cy="4160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latin typeface="프리젠테이션 9 Black" pitchFamily="2" charset="-127"/>
                  <a:ea typeface="프리젠테이션 9 Black" pitchFamily="2" charset="-127"/>
                  <a:cs typeface="Pretendard Variable ExtraBold" panose="02000003000000020004" pitchFamily="2" charset="-127"/>
                </a:rPr>
                <a:t>Android studio</a:t>
              </a:r>
              <a:endParaRPr lang="en-US" altLang="ko-KR" sz="1600" b="1" dirty="0">
                <a:latin typeface="프리젠테이션 9 Black" pitchFamily="2" charset="-127"/>
                <a:ea typeface="프리젠테이션 9 Black" pitchFamily="2" charset="-127"/>
                <a:cs typeface="Pretendard Variable ExtraBold" panose="02000003000000020004" pitchFamily="2" charset="-127"/>
              </a:endParaRPr>
            </a:p>
          </p:txBody>
        </p:sp>
      </p:grpSp>
      <p:sp>
        <p:nvSpPr>
          <p:cNvPr id="81" name="아래쪽 화살표 80"/>
          <p:cNvSpPr/>
          <p:nvPr/>
        </p:nvSpPr>
        <p:spPr>
          <a:xfrm rot="16200000">
            <a:off x="8940018" y="7595633"/>
            <a:ext cx="381000" cy="10937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611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운동 리스트 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7805412" y="3723623"/>
            <a:ext cx="2867677" cy="2867677"/>
            <a:chOff x="7805412" y="3723623"/>
            <a:chExt cx="2867677" cy="2867677"/>
          </a:xfrm>
        </p:grpSpPr>
        <p:sp>
          <p:nvSpPr>
            <p:cNvPr id="14" name="타원 13"/>
            <p:cNvSpPr/>
            <p:nvPr/>
          </p:nvSpPr>
          <p:spPr>
            <a:xfrm>
              <a:off x="7805412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t="52500"/>
            <a:stretch/>
          </p:blipFill>
          <p:spPr>
            <a:xfrm>
              <a:off x="8023656" y="4603449"/>
              <a:ext cx="2431187" cy="1154814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11098518" y="3723623"/>
            <a:ext cx="2867677" cy="2867677"/>
            <a:chOff x="11098518" y="3723623"/>
            <a:chExt cx="2867677" cy="2867677"/>
          </a:xfrm>
        </p:grpSpPr>
        <p:sp>
          <p:nvSpPr>
            <p:cNvPr id="15" name="타원 14"/>
            <p:cNvSpPr/>
            <p:nvPr/>
          </p:nvSpPr>
          <p:spPr>
            <a:xfrm>
              <a:off x="11098518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56618" y="4413821"/>
              <a:ext cx="1534070" cy="1534070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219200" y="3723623"/>
            <a:ext cx="2867677" cy="2867677"/>
            <a:chOff x="1219200" y="3723623"/>
            <a:chExt cx="2867677" cy="2867677"/>
          </a:xfrm>
        </p:grpSpPr>
        <p:sp>
          <p:nvSpPr>
            <p:cNvPr id="3" name="타원 2"/>
            <p:cNvSpPr/>
            <p:nvPr/>
          </p:nvSpPr>
          <p:spPr>
            <a:xfrm>
              <a:off x="1219200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3598" y="4218660"/>
              <a:ext cx="1798880" cy="1798880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14391623" y="3723623"/>
            <a:ext cx="2867677" cy="2867677"/>
            <a:chOff x="14391623" y="3723623"/>
            <a:chExt cx="2867677" cy="2867677"/>
          </a:xfrm>
        </p:grpSpPr>
        <p:sp>
          <p:nvSpPr>
            <p:cNvPr id="17" name="타원 16"/>
            <p:cNvSpPr/>
            <p:nvPr/>
          </p:nvSpPr>
          <p:spPr>
            <a:xfrm>
              <a:off x="14391623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7"/>
            <a:srcRect t="57813"/>
            <a:stretch/>
          </p:blipFill>
          <p:spPr>
            <a:xfrm>
              <a:off x="14391623" y="4736412"/>
              <a:ext cx="2684622" cy="1132574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4512306" y="3723623"/>
            <a:ext cx="2867677" cy="2867677"/>
            <a:chOff x="4512306" y="3723623"/>
            <a:chExt cx="2867677" cy="2867677"/>
          </a:xfrm>
        </p:grpSpPr>
        <p:sp>
          <p:nvSpPr>
            <p:cNvPr id="13" name="타원 12"/>
            <p:cNvSpPr/>
            <p:nvPr/>
          </p:nvSpPr>
          <p:spPr>
            <a:xfrm>
              <a:off x="4512306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1038" y="4168244"/>
              <a:ext cx="2236576" cy="2236576"/>
            </a:xfrm>
            <a:prstGeom prst="rect">
              <a:avLst/>
            </a:prstGeom>
          </p:spPr>
        </p:pic>
      </p:grpSp>
      <p:sp>
        <p:nvSpPr>
          <p:cNvPr id="24" name="TextBox 16"/>
          <p:cNvSpPr txBox="1"/>
          <p:nvPr/>
        </p:nvSpPr>
        <p:spPr>
          <a:xfrm>
            <a:off x="1686963" y="6896100"/>
            <a:ext cx="1865515" cy="5429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200" b="0" i="0" u="none" strike="noStrike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런지</a:t>
            </a:r>
            <a:endParaRPr lang="en-US" sz="3200" b="0" i="0" u="none" strike="noStrike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5" name="TextBox 16"/>
          <p:cNvSpPr txBox="1"/>
          <p:nvPr/>
        </p:nvSpPr>
        <p:spPr>
          <a:xfrm>
            <a:off x="4988398" y="6896100"/>
            <a:ext cx="1865515" cy="5429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200" b="0" i="0" u="none" strike="noStrike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스쿼트</a:t>
            </a:r>
            <a:endParaRPr lang="en-US" sz="3200" b="0" i="0" u="none" strike="noStrike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8289833" y="6896100"/>
            <a:ext cx="1865515" cy="5429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200" b="0" i="0" u="none" strike="noStrike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플랭크</a:t>
            </a:r>
            <a:endParaRPr lang="en-US" sz="3200" b="0" i="0" u="none" strike="noStrike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11591268" y="6896100"/>
            <a:ext cx="1865515" cy="5429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200" b="0" i="0" u="none" strike="noStrike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푸시업</a:t>
            </a:r>
            <a:endParaRPr lang="en-US" sz="3200" b="0" i="0" u="none" strike="noStrike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14892703" y="6896100"/>
            <a:ext cx="1865515" cy="5429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0000"/>
              </a:lnSpc>
            </a:pPr>
            <a:r>
              <a:rPr lang="ko-KR" altLang="en-US" sz="3200" b="0" i="0" u="none" strike="noStrike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크런치</a:t>
            </a:r>
            <a:endParaRPr lang="en-US" sz="3200" b="0" i="0" u="none" strike="noStrike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65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데이터 수집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49251" y="2596541"/>
            <a:ext cx="2047969" cy="2047969"/>
            <a:chOff x="1219200" y="3723623"/>
            <a:chExt cx="2867677" cy="2867677"/>
          </a:xfrm>
        </p:grpSpPr>
        <p:sp>
          <p:nvSpPr>
            <p:cNvPr id="14" name="타원 13"/>
            <p:cNvSpPr/>
            <p:nvPr/>
          </p:nvSpPr>
          <p:spPr>
            <a:xfrm>
              <a:off x="1219200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3598" y="4218660"/>
              <a:ext cx="1798880" cy="179888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1016000" y="4871688"/>
            <a:ext cx="2079885" cy="2079885"/>
            <a:chOff x="4512306" y="3723623"/>
            <a:chExt cx="2867677" cy="2867677"/>
          </a:xfrm>
        </p:grpSpPr>
        <p:sp>
          <p:nvSpPr>
            <p:cNvPr id="18" name="타원 17"/>
            <p:cNvSpPr/>
            <p:nvPr/>
          </p:nvSpPr>
          <p:spPr>
            <a:xfrm>
              <a:off x="4512306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1038" y="4168244"/>
              <a:ext cx="2236576" cy="2236576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1016061" y="7162338"/>
            <a:ext cx="2095962" cy="2095962"/>
            <a:chOff x="7805412" y="3723623"/>
            <a:chExt cx="2867677" cy="2867677"/>
          </a:xfrm>
        </p:grpSpPr>
        <p:sp>
          <p:nvSpPr>
            <p:cNvPr id="22" name="타원 21"/>
            <p:cNvSpPr/>
            <p:nvPr/>
          </p:nvSpPr>
          <p:spPr>
            <a:xfrm>
              <a:off x="7805412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/>
            <a:srcRect t="52500"/>
            <a:stretch/>
          </p:blipFill>
          <p:spPr>
            <a:xfrm>
              <a:off x="8023656" y="4603449"/>
              <a:ext cx="2431187" cy="1154814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9557951" y="2548548"/>
            <a:ext cx="2095962" cy="2095962"/>
            <a:chOff x="11098518" y="3723623"/>
            <a:chExt cx="2867677" cy="2867677"/>
          </a:xfrm>
        </p:grpSpPr>
        <p:sp>
          <p:nvSpPr>
            <p:cNvPr id="25" name="타원 24"/>
            <p:cNvSpPr/>
            <p:nvPr/>
          </p:nvSpPr>
          <p:spPr>
            <a:xfrm>
              <a:off x="11098518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56618" y="4413821"/>
              <a:ext cx="1534070" cy="153407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9557951" y="4871688"/>
            <a:ext cx="2095962" cy="2095962"/>
            <a:chOff x="14391623" y="3723623"/>
            <a:chExt cx="2867677" cy="2867677"/>
          </a:xfrm>
        </p:grpSpPr>
        <p:sp>
          <p:nvSpPr>
            <p:cNvPr id="28" name="타원 27"/>
            <p:cNvSpPr/>
            <p:nvPr/>
          </p:nvSpPr>
          <p:spPr>
            <a:xfrm>
              <a:off x="14391623" y="3723623"/>
              <a:ext cx="2867677" cy="28676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/>
            <a:srcRect t="57813"/>
            <a:stretch/>
          </p:blipFill>
          <p:spPr>
            <a:xfrm>
              <a:off x="14391623" y="4736412"/>
              <a:ext cx="2684622" cy="1132574"/>
            </a:xfrm>
            <a:prstGeom prst="rect">
              <a:avLst/>
            </a:prstGeom>
          </p:spPr>
        </p:pic>
      </p:grpSp>
      <p:sp>
        <p:nvSpPr>
          <p:cNvPr id="30" name="TextBox 16"/>
          <p:cNvSpPr txBox="1"/>
          <p:nvPr/>
        </p:nvSpPr>
        <p:spPr>
          <a:xfrm>
            <a:off x="3552866" y="2933700"/>
            <a:ext cx="5511362" cy="1111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2800" b="0" i="0" u="none" strike="noStrike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런지</a:t>
            </a:r>
            <a:endParaRPr lang="en-US" altLang="ko-KR" sz="2800" b="0" i="0" u="none" strike="noStrike" dirty="0" smtClean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유튜브 동영상 데이터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4,908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행</a:t>
            </a: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81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열</a:t>
            </a:r>
            <a:endParaRPr lang="ko-KR" altLang="en-US" sz="24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3552866" y="5363846"/>
            <a:ext cx="5511362" cy="1111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2800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스쿼트</a:t>
            </a:r>
            <a:endParaRPr lang="en-US" altLang="ko-KR" sz="2800" b="0" i="0" u="none" strike="noStrike" dirty="0" smtClean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유튜브 동영상 데이터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4,180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행</a:t>
            </a: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51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열</a:t>
            </a:r>
            <a:endParaRPr lang="ko-KR" altLang="en-US" sz="24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2" name="TextBox 16"/>
          <p:cNvSpPr txBox="1"/>
          <p:nvPr/>
        </p:nvSpPr>
        <p:spPr>
          <a:xfrm>
            <a:off x="3552866" y="7613255"/>
            <a:ext cx="5511362" cy="1111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2800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플랭크</a:t>
            </a:r>
            <a:endParaRPr lang="en-US" altLang="ko-KR" sz="2800" b="0" i="0" u="none" strike="noStrike" dirty="0" smtClean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유튜브 동영상 데이터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7,830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행</a:t>
            </a: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31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열</a:t>
            </a:r>
            <a:endParaRPr lang="ko-KR" altLang="en-US" sz="24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12121058" y="2933700"/>
            <a:ext cx="5511362" cy="1111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2800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푸시업</a:t>
            </a:r>
            <a:endParaRPr lang="en-US" altLang="ko-KR" sz="2800" dirty="0" smtClean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Kaggle</a:t>
            </a: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- Push Up Videos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9,950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행</a:t>
            </a: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41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열 </a:t>
            </a:r>
          </a:p>
        </p:txBody>
      </p:sp>
      <p:sp>
        <p:nvSpPr>
          <p:cNvPr id="34" name="TextBox 16"/>
          <p:cNvSpPr txBox="1"/>
          <p:nvPr/>
        </p:nvSpPr>
        <p:spPr>
          <a:xfrm>
            <a:off x="12147636" y="5327255"/>
            <a:ext cx="5511362" cy="11116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2800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크런치</a:t>
            </a:r>
            <a:endParaRPr lang="en-US" altLang="ko-KR" sz="2800" b="0" i="0" u="none" strike="noStrike" dirty="0" smtClean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유튜브 동영상 데이터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7,830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행</a:t>
            </a:r>
            <a:r>
              <a:rPr lang="en-US" altLang="ko-KR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, 31</a:t>
            </a:r>
            <a:r>
              <a:rPr lang="ko-KR" altLang="en-US" sz="24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개의 </a:t>
            </a:r>
            <a:r>
              <a:rPr lang="ko-KR" altLang="en-US" sz="24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열</a:t>
            </a:r>
            <a:endParaRPr lang="ko-KR" altLang="en-US" sz="24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5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3843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0" i="0" u="none" strike="noStrike" dirty="0" smtClean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학습 전략</a:t>
            </a:r>
            <a:endParaRPr lang="en-US" sz="5200" b="0" i="0" u="none" strike="noStrike" dirty="0"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763000" y="1710203"/>
            <a:ext cx="9144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</p:txBody>
      </p:sp>
      <p:pic>
        <p:nvPicPr>
          <p:cNvPr id="7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857501"/>
            <a:ext cx="16243300" cy="127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54100" y="3221586"/>
            <a:ext cx="520700" cy="520700"/>
            <a:chOff x="1054100" y="4165600"/>
            <a:chExt cx="520700" cy="520700"/>
          </a:xfrm>
        </p:grpSpPr>
        <p:pic>
          <p:nvPicPr>
            <p:cNvPr id="8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100" y="4165600"/>
              <a:ext cx="520700" cy="520700"/>
            </a:xfrm>
            <a:prstGeom prst="rect">
              <a:avLst/>
            </a:prstGeom>
          </p:spPr>
        </p:pic>
        <p:sp>
          <p:nvSpPr>
            <p:cNvPr id="10" name="TextBox 16"/>
            <p:cNvSpPr txBox="1"/>
            <p:nvPr/>
          </p:nvSpPr>
          <p:spPr>
            <a:xfrm>
              <a:off x="1120151" y="4204368"/>
              <a:ext cx="388597" cy="4692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/>
              <a:r>
                <a:rPr lang="en-US" altLang="ko-KR" sz="2800" b="0" i="0" u="none" strike="noStrike" dirty="0" smtClean="0">
                  <a:solidFill>
                    <a:schemeClr val="bg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1</a:t>
              </a:r>
              <a:endParaRPr lang="ko-KR" altLang="en-US" sz="24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634104" y="3221586"/>
            <a:ext cx="520700" cy="520700"/>
            <a:chOff x="1054100" y="4165600"/>
            <a:chExt cx="520700" cy="520700"/>
          </a:xfrm>
        </p:grpSpPr>
        <p:pic>
          <p:nvPicPr>
            <p:cNvPr id="1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4100" y="4165600"/>
              <a:ext cx="520700" cy="520700"/>
            </a:xfrm>
            <a:prstGeom prst="rect">
              <a:avLst/>
            </a:prstGeom>
          </p:spPr>
        </p:pic>
        <p:sp>
          <p:nvSpPr>
            <p:cNvPr id="14" name="TextBox 16"/>
            <p:cNvSpPr txBox="1"/>
            <p:nvPr/>
          </p:nvSpPr>
          <p:spPr>
            <a:xfrm>
              <a:off x="1120151" y="4204368"/>
              <a:ext cx="388597" cy="4692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/>
              <a:r>
                <a:rPr lang="en-US" altLang="ko-KR" sz="2800" dirty="0" smtClean="0">
                  <a:solidFill>
                    <a:schemeClr val="bg1"/>
                  </a:solidFill>
                  <a:latin typeface="Pretendard Variable SemiBold" panose="02000003000000020004" pitchFamily="2" charset="-127"/>
                  <a:ea typeface="Pretendard Variable SemiBold" panose="02000003000000020004" pitchFamily="2" charset="-127"/>
                  <a:cs typeface="Pretendard Variable SemiBold" panose="02000003000000020004" pitchFamily="2" charset="-127"/>
                </a:rPr>
                <a:t>2</a:t>
              </a:r>
              <a:endParaRPr lang="ko-KR" altLang="en-US" sz="2400" dirty="0">
                <a:solidFill>
                  <a:schemeClr val="bg1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endParaRPr>
            </a:p>
          </p:txBody>
        </p:sp>
      </p:grpSp>
      <p:cxnSp>
        <p:nvCxnSpPr>
          <p:cNvPr id="11" name="직선 연결선 10"/>
          <p:cNvCxnSpPr>
            <a:stCxn id="7" idx="2"/>
          </p:cNvCxnSpPr>
          <p:nvPr/>
        </p:nvCxnSpPr>
        <p:spPr>
          <a:xfrm>
            <a:off x="9137650" y="2857501"/>
            <a:ext cx="6350" cy="617219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35685" y="3288029"/>
            <a:ext cx="5511362" cy="3878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3200" b="0" i="0" u="none" strike="noStrike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운동 자세 교정</a:t>
            </a:r>
            <a:endParaRPr lang="ko-KR" altLang="en-US" sz="28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45969" y="3288029"/>
            <a:ext cx="5511362" cy="3878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3200" b="0" i="0" u="none" strike="noStrike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객체 탐지</a:t>
            </a:r>
            <a:endParaRPr lang="ko-KR" altLang="en-US" sz="28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219" y="4221940"/>
            <a:ext cx="7829112" cy="427436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ko-KR" altLang="en-US" sz="2800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운동별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자세 </a:t>
            </a:r>
            <a:r>
              <a:rPr lang="en-US" altLang="ko-KR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정자세</a:t>
            </a:r>
            <a:r>
              <a:rPr lang="en-US" altLang="ko-KR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/</a:t>
            </a:r>
            <a:r>
              <a:rPr lang="ko-KR" altLang="en-US" sz="2800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오자세</a:t>
            </a:r>
            <a:r>
              <a:rPr lang="en-US" altLang="ko-KR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에 대한 분류 모델 학습 진행 </a:t>
            </a:r>
          </a:p>
          <a:p>
            <a:pPr lvl="0">
              <a:lnSpc>
                <a:spcPct val="150000"/>
              </a:lnSpc>
            </a:pPr>
            <a:r>
              <a:rPr lang="en-US" altLang="ko-KR" sz="28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→ 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생성한 모델로 </a:t>
            </a:r>
            <a:r>
              <a:rPr lang="ko-KR" altLang="en-US" sz="28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전이 학습 </a:t>
            </a:r>
            <a:r>
              <a:rPr lang="en-US" altLang="ko-KR" sz="28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→</a:t>
            </a:r>
            <a:r>
              <a:rPr lang="ko-KR" altLang="en-US" sz="2800" dirty="0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가장 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좋은 지표의 가중치 저장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CatBoostClassifier</a:t>
            </a:r>
            <a:endParaRPr lang="en-US" altLang="ko-KR" sz="28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NGBClassifier</a:t>
            </a:r>
            <a:endParaRPr lang="en-US" altLang="ko-KR" sz="28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XGBClassifier</a:t>
            </a:r>
            <a:endParaRPr lang="en-US" altLang="ko-KR" sz="28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 smtClean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LGBMClassifier</a:t>
            </a:r>
            <a:endParaRPr lang="en-US" altLang="ko-KR" sz="2800" dirty="0">
              <a:solidFill>
                <a:srgbClr val="595959"/>
              </a:solidFill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00155" y="4197404"/>
            <a:ext cx="7829112" cy="4274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en-US" altLang="ko-KR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YOLO v11 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 객체 탐지 </a:t>
            </a:r>
            <a:r>
              <a:rPr lang="en-US" altLang="ko-KR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(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사람</a:t>
            </a:r>
            <a:r>
              <a:rPr lang="en-US" altLang="ko-KR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)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탐지한 객체 프레임 내에서 </a:t>
            </a:r>
            <a:r>
              <a:rPr lang="en-US" altLang="ko-KR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media pipe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로 좌표 추출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운동별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가중치를 통해 정자세 또는 </a:t>
            </a:r>
            <a:r>
              <a:rPr lang="ko-KR" altLang="en-US" sz="2800" dirty="0" err="1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오자세를</a:t>
            </a:r>
            <a:r>
              <a:rPr lang="ko-KR" altLang="en-US" sz="2800" dirty="0">
                <a:solidFill>
                  <a:srgbClr val="595959"/>
                </a:solidFill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 예측 후 피드백 출력</a:t>
            </a:r>
          </a:p>
        </p:txBody>
      </p:sp>
    </p:spTree>
    <p:extLst>
      <p:ext uri="{BB962C8B-B14F-4D97-AF65-F5344CB8AC3E}">
        <p14:creationId xmlns:p14="http://schemas.microsoft.com/office/powerpoint/2010/main" val="3281539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748</Words>
  <Application>Microsoft Office PowerPoint</Application>
  <PresentationFormat>사용자 지정</PresentationFormat>
  <Paragraphs>180</Paragraphs>
  <Slides>38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Pretendard Variable ExtraBold</vt:lpstr>
      <vt:lpstr>Pretendard Regular</vt:lpstr>
      <vt:lpstr>Arial</vt:lpstr>
      <vt:lpstr>Pretendard Bold</vt:lpstr>
      <vt:lpstr>Calibri</vt:lpstr>
      <vt:lpstr>프리젠테이션 6 SemiBold</vt:lpstr>
      <vt:lpstr>프리젠테이션 9 Black</vt:lpstr>
      <vt:lpstr>Pretendard Variable SemiBold</vt:lpstr>
      <vt:lpstr>맑은 고딕</vt:lpstr>
      <vt:lpstr>강원교육튼튼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baenoori</dc:creator>
  <cp:lastModifiedBy>baenoori</cp:lastModifiedBy>
  <cp:revision>46</cp:revision>
  <dcterms:created xsi:type="dcterms:W3CDTF">2006-08-16T00:00:00Z</dcterms:created>
  <dcterms:modified xsi:type="dcterms:W3CDTF">2024-12-21T07:24:52Z</dcterms:modified>
</cp:coreProperties>
</file>